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76" r:id="rId2"/>
    <p:sldId id="282" r:id="rId3"/>
    <p:sldId id="278" r:id="rId4"/>
    <p:sldId id="279" r:id="rId5"/>
    <p:sldId id="280" r:id="rId6"/>
    <p:sldId id="258" r:id="rId7"/>
    <p:sldId id="259" r:id="rId8"/>
    <p:sldId id="260" r:id="rId9"/>
    <p:sldId id="261" r:id="rId10"/>
    <p:sldId id="265" r:id="rId11"/>
    <p:sldId id="281" r:id="rId12"/>
    <p:sldId id="262" r:id="rId13"/>
    <p:sldId id="272" r:id="rId14"/>
    <p:sldId id="273" r:id="rId15"/>
    <p:sldId id="263" r:id="rId16"/>
    <p:sldId id="271" r:id="rId17"/>
    <p:sldId id="26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60" autoAdjust="0"/>
    <p:restoredTop sz="94676" autoAdjust="0"/>
  </p:normalViewPr>
  <p:slideViewPr>
    <p:cSldViewPr>
      <p:cViewPr>
        <p:scale>
          <a:sx n="75" d="100"/>
          <a:sy n="75" d="100"/>
        </p:scale>
        <p:origin x="-2106" y="-3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3C083A-8F0E-444E-B826-0B7505ED28F7}" type="datetimeFigureOut">
              <a:rPr lang="en-US" smtClean="0"/>
              <a:t>9/1/2016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B3B147-D060-446F-8AC5-25BD2624182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1977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3B147-D060-446F-8AC5-25BD26241820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9827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2426" y="2895600"/>
            <a:ext cx="4572000" cy="13687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0" y="4743451"/>
            <a:ext cx="9144000" cy="21145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4714875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0DC25-D202-40D0-BD46-04D27351EF04}" type="datetimeFigureOut">
              <a:rPr lang="en-US" smtClean="0"/>
              <a:t>9/1/2016</a:t>
            </a:fld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45674F-8C22-405C-849B-8AD86526AC0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52426" y="457200"/>
            <a:ext cx="7680960" cy="2438399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kumimoji="0" lang="en-US" sz="6000" b="1" i="0" u="none" strike="noStrike" kern="1200" cap="none" spc="0" normalizeH="0" baseline="0" noProof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0DC25-D202-40D0-BD46-04D27351EF04}" type="datetimeFigureOut">
              <a:rPr lang="en-US" smtClean="0"/>
              <a:t>9/1/2016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5674F-8C22-405C-849B-8AD86526AC0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0DC25-D202-40D0-BD46-04D27351EF04}" type="datetimeFigureOut">
              <a:rPr lang="en-US" smtClean="0"/>
              <a:t>9/1/2016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5674F-8C22-405C-849B-8AD86526AC0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768096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B0DC25-D202-40D0-BD46-04D27351EF04}" type="datetimeFigureOut">
              <a:rPr lang="en-US" smtClean="0"/>
              <a:t>9/1/2016</a:t>
            </a:fld>
            <a:endParaRPr lang="en-US" dirty="0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745674F-8C22-405C-849B-8AD86526AC0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352426" y="4003302"/>
            <a:ext cx="4572000" cy="11782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0DC25-D202-40D0-BD46-04D27351EF04}" type="datetimeFigureOut">
              <a:rPr lang="en-US" smtClean="0"/>
              <a:t>9/1/2016</a:t>
            </a:fld>
            <a:endParaRPr lang="en-US"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45674F-8C22-405C-849B-8AD86526AC0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8288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-4439" y="182880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54366" y="1990078"/>
            <a:ext cx="8439912" cy="1984248"/>
          </a:xfrm>
        </p:spPr>
        <p:txBody>
          <a:bodyPr>
            <a:noAutofit/>
          </a:bodyPr>
          <a:lstStyle>
            <a:lvl1pPr>
              <a:defRPr kumimoji="0" lang="en-US" sz="6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901184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5BB0DC25-D202-40D0-BD46-04D27351EF04}" type="datetimeFigureOut">
              <a:rPr lang="en-US" smtClean="0"/>
              <a:t>9/1/2016</a:t>
            </a:fld>
            <a:endParaRPr lang="en-US" dirty="0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745674F-8C22-405C-849B-8AD86526AC0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5"/>
          </p:nvPr>
        </p:nvSpPr>
        <p:spPr>
          <a:xfrm>
            <a:off x="4900613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Content Placeholder 11"/>
          <p:cNvSpPr>
            <a:spLocks noGrp="1"/>
          </p:cNvSpPr>
          <p:nvPr>
            <p:ph sz="quarter" idx="14"/>
          </p:nvPr>
        </p:nvSpPr>
        <p:spPr>
          <a:xfrm>
            <a:off x="4900613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5BB0DC25-D202-40D0-BD46-04D27351EF04}" type="datetimeFigureOut">
              <a:rPr lang="en-US" smtClean="0"/>
              <a:t>9/1/2016</a:t>
            </a:fld>
            <a:endParaRPr lang="en-US" dirty="0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45674F-8C22-405C-849B-8AD86526AC0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0DC25-D202-40D0-BD46-04D27351EF04}" type="datetimeFigureOut">
              <a:rPr lang="en-US" smtClean="0"/>
              <a:t>9/1/2016</a:t>
            </a:fld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45674F-8C22-405C-849B-8AD86526AC0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0DC25-D202-40D0-BD46-04D27351EF04}" type="datetimeFigureOut">
              <a:rPr lang="en-US" smtClean="0"/>
              <a:t>9/1/2016</a:t>
            </a:fld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45674F-8C22-405C-849B-8AD86526AC0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2" name="Straight Connector 2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381375" cy="3967162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 b="0" i="1" spc="0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105275" y="1463040"/>
            <a:ext cx="4681538" cy="396849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5BB0DC25-D202-40D0-BD46-04D27351EF04}" type="datetimeFigureOut">
              <a:rPr lang="en-US" smtClean="0"/>
              <a:t>9/1/2016</a:t>
            </a:fld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745674F-8C22-405C-849B-8AD86526AC0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29224" y="0"/>
            <a:ext cx="3914775" cy="5657850"/>
          </a:xfrm>
        </p:spPr>
        <p:txBody>
          <a:bodyPr anchor="ctr" anchorCtr="0"/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352426" y="1600199"/>
            <a:ext cx="4572000" cy="3593237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600" i="1">
                <a:solidFill>
                  <a:schemeClr val="tx1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352425" y="275208"/>
            <a:ext cx="4572000" cy="132499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B0DC25-D202-40D0-BD46-04D27351EF04}" type="datetimeFigureOut">
              <a:rPr lang="en-US" smtClean="0"/>
              <a:t>9/1/2016</a:t>
            </a:fld>
            <a:endParaRPr lang="en-US"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745674F-8C22-405C-849B-8AD86526AC0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2426" y="228600"/>
            <a:ext cx="768096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426" y="1463040"/>
            <a:ext cx="768096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2426" y="6543676"/>
            <a:ext cx="146685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5BB0DC25-D202-40D0-BD46-04D27351EF04}" type="datetimeFigureOut">
              <a:rPr lang="en-US" smtClean="0"/>
              <a:t>9/1/2016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09749" y="6543676"/>
            <a:ext cx="4086225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 i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6700" y="6543676"/>
            <a:ext cx="87630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C745674F-8C22-405C-849B-8AD86526AC03}" type="slidenum">
              <a:rPr lang="en-US" smtClean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4000" b="0" kern="1200" cap="none" spc="0" baseline="0">
          <a:solidFill>
            <a:schemeClr val="tx1"/>
          </a:solidFill>
          <a:latin typeface="+mj-lt"/>
          <a:ea typeface="+mj-ea"/>
          <a:cs typeface="Tunga" pitchFamily="2"/>
        </a:defRPr>
      </a:lvl1pPr>
    </p:titleStyle>
    <p:bodyStyle>
      <a:lvl1pPr marL="0" indent="0" algn="l" defTabSz="914400" rtl="0" eaLnBrk="1" latinLnBrk="0" hangingPunct="1">
        <a:spcBef>
          <a:spcPts val="1200"/>
        </a:spcBef>
        <a:spcAft>
          <a:spcPts val="0"/>
        </a:spcAft>
        <a:buClr>
          <a:schemeClr val="accent5"/>
        </a:buClr>
        <a:buFont typeface="Arial" pitchFamily="34" charset="0"/>
        <a:buNone/>
        <a:defRPr sz="18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171450" indent="-17145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2pPr>
      <a:lvl3pPr marL="344488" indent="-16510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517525" indent="-169863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4pPr>
      <a:lvl5pPr marL="688975" indent="-173038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8686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24358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40817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600" dirty="0" smtClean="0"/>
              <a:t>Attributed to Romulus, the first king of Rome, </a:t>
            </a:r>
            <a:r>
              <a:rPr lang="en-US" sz="2600" dirty="0" smtClean="0">
                <a:solidFill>
                  <a:srgbClr val="00B0F0"/>
                </a:solidFill>
              </a:rPr>
              <a:t>the Roman calendar originally was determined by the cycles of the moon and the seasons of the agricultural year</a:t>
            </a:r>
            <a:r>
              <a:rPr lang="en-US" sz="2600" dirty="0" smtClean="0"/>
              <a:t>. Beginning in March in the spring and ending in December with the autumn planting, </a:t>
            </a:r>
            <a:r>
              <a:rPr lang="en-US" sz="2600" dirty="0" smtClean="0">
                <a:solidFill>
                  <a:srgbClr val="00B0F0"/>
                </a:solidFill>
              </a:rPr>
              <a:t>the year then was ten months long</a:t>
            </a:r>
            <a:r>
              <a:rPr lang="en-US" sz="2600" dirty="0" smtClean="0"/>
              <a:t>, for a total of 304 days. Several hundred years later, </a:t>
            </a:r>
            <a:r>
              <a:rPr lang="en-US" sz="2600" dirty="0" smtClean="0">
                <a:solidFill>
                  <a:srgbClr val="00B0F0"/>
                </a:solidFill>
              </a:rPr>
              <a:t>a reformed calendar based on the solar year was introduced by Julius Caesar in 45 BC</a:t>
            </a:r>
            <a:r>
              <a:rPr lang="en-US" sz="2600" dirty="0" smtClean="0"/>
              <a:t>, who </a:t>
            </a:r>
            <a:r>
              <a:rPr lang="en-US" sz="2600" dirty="0" smtClean="0"/>
              <a:t>first heard </a:t>
            </a:r>
            <a:r>
              <a:rPr lang="en-US" sz="2600" dirty="0" smtClean="0"/>
              <a:t>about it while </a:t>
            </a:r>
            <a:r>
              <a:rPr lang="en-US" sz="2600" dirty="0" smtClean="0"/>
              <a:t>consorting with Cleopatra and the astronomer Sosigenes in </a:t>
            </a:r>
            <a:r>
              <a:rPr lang="en-US" sz="2600" dirty="0" smtClean="0"/>
              <a:t>Egypt. </a:t>
            </a:r>
            <a:r>
              <a:rPr lang="en-US" sz="2600" dirty="0">
                <a:solidFill>
                  <a:srgbClr val="00B0F0"/>
                </a:solidFill>
              </a:rPr>
              <a:t>The resulting calendar of approximately </a:t>
            </a:r>
            <a:r>
              <a:rPr lang="en-US" sz="2600" dirty="0" smtClean="0">
                <a:solidFill>
                  <a:srgbClr val="00B0F0"/>
                </a:solidFill>
              </a:rPr>
              <a:t>365.25 days </a:t>
            </a:r>
            <a:r>
              <a:rPr lang="en-US" sz="2600" dirty="0">
                <a:solidFill>
                  <a:srgbClr val="00B0F0"/>
                </a:solidFill>
              </a:rPr>
              <a:t>had four nearly equal </a:t>
            </a:r>
            <a:r>
              <a:rPr lang="en-US" sz="2600" dirty="0" smtClean="0">
                <a:solidFill>
                  <a:srgbClr val="00B0F0"/>
                </a:solidFill>
              </a:rPr>
              <a:t>seasons</a:t>
            </a:r>
            <a:r>
              <a:rPr lang="en-US" sz="2600" dirty="0" smtClean="0"/>
              <a:t>, but </a:t>
            </a:r>
            <a:r>
              <a:rPr lang="en-US" sz="2600" dirty="0"/>
              <a:t>this still does not quite correspond to the solar </a:t>
            </a:r>
            <a:r>
              <a:rPr lang="en-US" sz="2600" dirty="0" smtClean="0"/>
              <a:t>year. </a:t>
            </a:r>
            <a:r>
              <a:rPr lang="en-US" sz="2600" dirty="0">
                <a:solidFill>
                  <a:srgbClr val="00B0F0"/>
                </a:solidFill>
              </a:rPr>
              <a:t>Pope Gregory XIII </a:t>
            </a:r>
            <a:r>
              <a:rPr lang="en-US" sz="2600" dirty="0" smtClean="0">
                <a:solidFill>
                  <a:srgbClr val="00B0F0"/>
                </a:solidFill>
              </a:rPr>
              <a:t>had the calendar revised yet again in 1582</a:t>
            </a:r>
            <a:r>
              <a:rPr lang="en-US" sz="2600" dirty="0"/>
              <a:t> </a:t>
            </a:r>
            <a:r>
              <a:rPr lang="en-US" sz="2600" dirty="0" smtClean="0"/>
              <a:t>to </a:t>
            </a:r>
            <a:r>
              <a:rPr lang="en-US" sz="2600" dirty="0"/>
              <a:t>365 days 5 hours 48 minutes 46 </a:t>
            </a:r>
            <a:r>
              <a:rPr lang="en-US" sz="2600" dirty="0" smtClean="0"/>
              <a:t>seconds. The </a:t>
            </a:r>
            <a:r>
              <a:rPr lang="en-US" sz="2600" dirty="0"/>
              <a:t>Gregorian calendar has been in use ever </a:t>
            </a:r>
            <a:r>
              <a:rPr lang="en-US" sz="2600" dirty="0" smtClean="0"/>
              <a:t>since.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Cultural Connections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02022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Mythology in Advertising</a:t>
            </a:r>
            <a:endParaRPr lang="en-US" dirty="0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436" y="2133599"/>
            <a:ext cx="4266564" cy="3048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905000"/>
            <a:ext cx="39624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4647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Mythology in Science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00" y="1981200"/>
            <a:ext cx="7817629" cy="4616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88900"/>
            <a:ext cx="1905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708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8562974" cy="4937760"/>
          </a:xfrm>
        </p:spPr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algn="ctr"/>
            <a:endParaRPr lang="en-US" dirty="0" smtClean="0"/>
          </a:p>
          <a:p>
            <a:pPr algn="ctr"/>
            <a:r>
              <a:rPr lang="en-US" sz="3600" dirty="0" smtClean="0"/>
              <a:t>The oak </a:t>
            </a:r>
            <a:r>
              <a:rPr lang="en-US" sz="3600" dirty="0" smtClean="0"/>
              <a:t>tree, eagle</a:t>
            </a:r>
            <a:r>
              <a:rPr lang="en-US" sz="3600" dirty="0" smtClean="0"/>
              <a:t>, and arrows are all attributes of which god?</a:t>
            </a:r>
            <a:endParaRPr lang="en-US" sz="3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92100" y="0"/>
            <a:ext cx="7680960" cy="1066800"/>
          </a:xfrm>
        </p:spPr>
        <p:txBody>
          <a:bodyPr>
            <a:normAutofit/>
          </a:bodyPr>
          <a:lstStyle/>
          <a:p>
            <a:r>
              <a:rPr lang="en-US" sz="4400" dirty="0" smtClean="0"/>
              <a:t>Mythology in Government</a:t>
            </a:r>
            <a:endParaRPr lang="en-US" sz="4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11232"/>
            <a:ext cx="4038601" cy="4038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111232"/>
            <a:ext cx="4316187" cy="4159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2850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57200"/>
            <a:ext cx="6238875" cy="564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120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0" y="76200"/>
            <a:ext cx="4767262" cy="657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9643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6203" y="0"/>
            <a:ext cx="7680960" cy="1066800"/>
          </a:xfrm>
        </p:spPr>
        <p:txBody>
          <a:bodyPr>
            <a:normAutofit/>
          </a:bodyPr>
          <a:lstStyle/>
          <a:p>
            <a:r>
              <a:rPr lang="en-US" sz="4400" dirty="0" smtClean="0"/>
              <a:t>Mythology in  Business</a:t>
            </a:r>
            <a:endParaRPr lang="en-US" sz="4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701" y="235047"/>
            <a:ext cx="2826970" cy="299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52600"/>
            <a:ext cx="4170166" cy="2875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385" y="3602863"/>
            <a:ext cx="4360586" cy="2897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3956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Mythology in Business</a:t>
            </a:r>
            <a:endParaRPr lang="en-US" sz="54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676400"/>
            <a:ext cx="42672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826" y="2286000"/>
            <a:ext cx="4408792" cy="437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400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145950"/>
            <a:ext cx="5029200" cy="284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371600"/>
            <a:ext cx="3886200" cy="2624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191000"/>
            <a:ext cx="8671640" cy="2281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" y="457200"/>
            <a:ext cx="762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Mythology</a:t>
            </a:r>
            <a:r>
              <a:rPr lang="en-US" sz="3600" dirty="0" smtClean="0"/>
              <a:t> </a:t>
            </a:r>
            <a:r>
              <a:rPr lang="en-US" sz="4000" dirty="0" smtClean="0"/>
              <a:t>in</a:t>
            </a:r>
            <a:r>
              <a:rPr lang="en-US" sz="3600" dirty="0" smtClean="0"/>
              <a:t> </a:t>
            </a:r>
            <a:r>
              <a:rPr lang="en-US" sz="4400" dirty="0" smtClean="0"/>
              <a:t>Media/Business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24321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152400" y="152400"/>
            <a:ext cx="8839200" cy="1981200"/>
          </a:xfrm>
        </p:spPr>
        <p:txBody>
          <a:bodyPr>
            <a:noAutofit/>
          </a:bodyPr>
          <a:lstStyle/>
          <a:p>
            <a:r>
              <a:rPr lang="en-US" sz="2200" dirty="0">
                <a:solidFill>
                  <a:srgbClr val="FFFFFF"/>
                </a:solidFill>
              </a:rPr>
              <a:t>January (Ianuarius) - </a:t>
            </a:r>
            <a:r>
              <a:rPr lang="en-US" sz="2200" dirty="0">
                <a:solidFill>
                  <a:srgbClr val="FF0000"/>
                </a:solidFill>
              </a:rPr>
              <a:t>Janus, Roman god of doors, beginnings</a:t>
            </a:r>
            <a:r>
              <a:rPr lang="en-US" sz="2200" dirty="0">
                <a:solidFill>
                  <a:srgbClr val="FFFFFF"/>
                </a:solidFill>
              </a:rPr>
              <a:t>, sunset and sunrise, had one face looking forward and one backward. </a:t>
            </a:r>
          </a:p>
          <a:p>
            <a:endParaRPr lang="en-US" sz="2200" dirty="0">
              <a:solidFill>
                <a:srgbClr val="FFFFFF"/>
              </a:solidFill>
            </a:endParaRPr>
          </a:p>
          <a:p>
            <a:r>
              <a:rPr lang="en-US" sz="2200" dirty="0">
                <a:solidFill>
                  <a:srgbClr val="FFFFFF"/>
                </a:solidFill>
              </a:rPr>
              <a:t>February (Februarius) – In February, </a:t>
            </a:r>
            <a:r>
              <a:rPr lang="en-US" sz="2200" dirty="0">
                <a:solidFill>
                  <a:srgbClr val="FF0000"/>
                </a:solidFill>
              </a:rPr>
              <a:t>the Romans celebrated the festival of purification; (februare - to purify</a:t>
            </a:r>
            <a:r>
              <a:rPr lang="en-US" sz="2200" dirty="0">
                <a:solidFill>
                  <a:srgbClr val="FFFFFF"/>
                </a:solidFill>
              </a:rPr>
              <a:t>) </a:t>
            </a:r>
          </a:p>
          <a:p>
            <a:endParaRPr lang="en-US" sz="2200" dirty="0">
              <a:solidFill>
                <a:srgbClr val="FFFFFF"/>
              </a:solidFill>
            </a:endParaRPr>
          </a:p>
          <a:p>
            <a:r>
              <a:rPr lang="en-US" sz="2200" dirty="0">
                <a:solidFill>
                  <a:srgbClr val="FFFFFF"/>
                </a:solidFill>
              </a:rPr>
              <a:t>March (Martius) - </a:t>
            </a:r>
            <a:r>
              <a:rPr lang="en-US" sz="2200" dirty="0">
                <a:solidFill>
                  <a:srgbClr val="FF0000"/>
                </a:solidFill>
              </a:rPr>
              <a:t>Mars, the Roman god of war</a:t>
            </a:r>
            <a:r>
              <a:rPr lang="en-US" sz="2200" dirty="0">
                <a:solidFill>
                  <a:srgbClr val="00B0F0"/>
                </a:solidFill>
              </a:rPr>
              <a:t>.  </a:t>
            </a:r>
            <a:r>
              <a:rPr lang="en-US" sz="2200" dirty="0">
                <a:solidFill>
                  <a:srgbClr val="FFFFFF"/>
                </a:solidFill>
              </a:rPr>
              <a:t>The Roman year used to begin in March.</a:t>
            </a:r>
          </a:p>
          <a:p>
            <a:endParaRPr lang="en-US" sz="2200" dirty="0">
              <a:solidFill>
                <a:srgbClr val="FFFFFF"/>
              </a:solidFill>
            </a:endParaRPr>
          </a:p>
          <a:p>
            <a:r>
              <a:rPr lang="en-US" sz="2200" dirty="0">
                <a:solidFill>
                  <a:srgbClr val="FFFFFF"/>
                </a:solidFill>
              </a:rPr>
              <a:t>April (Aprilis)  - This Roman month was perhaps derived from </a:t>
            </a:r>
            <a:r>
              <a:rPr lang="en-US" sz="2200" i="1" dirty="0">
                <a:solidFill>
                  <a:srgbClr val="FF0000"/>
                </a:solidFill>
              </a:rPr>
              <a:t>aperire</a:t>
            </a:r>
            <a:r>
              <a:rPr lang="en-US" sz="2200" dirty="0">
                <a:solidFill>
                  <a:srgbClr val="FF0000"/>
                </a:solidFill>
              </a:rPr>
              <a:t> - </a:t>
            </a:r>
            <a:r>
              <a:rPr lang="en-US" sz="2200" i="1" dirty="0">
                <a:solidFill>
                  <a:srgbClr val="FF0000"/>
                </a:solidFill>
              </a:rPr>
              <a:t>to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i="1" dirty="0">
                <a:solidFill>
                  <a:srgbClr val="FF0000"/>
                </a:solidFill>
              </a:rPr>
              <a:t>open</a:t>
            </a:r>
            <a:r>
              <a:rPr lang="en-US" sz="2200" dirty="0">
                <a:solidFill>
                  <a:srgbClr val="FFFFFF"/>
                </a:solidFill>
              </a:rPr>
              <a:t>, as in opening buds and blossoms </a:t>
            </a:r>
            <a:r>
              <a:rPr lang="en-US" sz="2200" dirty="0">
                <a:solidFill>
                  <a:srgbClr val="FF0000"/>
                </a:solidFill>
              </a:rPr>
              <a:t>or perhaps from Aphrodite.</a:t>
            </a:r>
          </a:p>
          <a:p>
            <a:endParaRPr lang="en-US" sz="2200" dirty="0">
              <a:solidFill>
                <a:srgbClr val="00B0F0"/>
              </a:solidFill>
            </a:endParaRPr>
          </a:p>
          <a:p>
            <a:r>
              <a:rPr lang="en-US" sz="2200" dirty="0">
                <a:solidFill>
                  <a:srgbClr val="FFFFFF"/>
                </a:solidFill>
              </a:rPr>
              <a:t>May (Maius) </a:t>
            </a:r>
            <a:r>
              <a:rPr lang="en-US" sz="2200" dirty="0">
                <a:solidFill>
                  <a:srgbClr val="FF0000"/>
                </a:solidFill>
              </a:rPr>
              <a:t>Maia, Greek goddess, mother of Mercury/Hermes.</a:t>
            </a:r>
          </a:p>
          <a:p>
            <a:endParaRPr lang="en-US" sz="2200" dirty="0">
              <a:solidFill>
                <a:srgbClr val="FFFFFF"/>
              </a:solidFill>
            </a:endParaRPr>
          </a:p>
          <a:p>
            <a:r>
              <a:rPr lang="en-US" sz="2200" dirty="0">
                <a:solidFill>
                  <a:srgbClr val="FFFFFF"/>
                </a:solidFill>
              </a:rPr>
              <a:t>June (Iunius) - </a:t>
            </a:r>
            <a:r>
              <a:rPr lang="en-US" sz="2200" dirty="0">
                <a:solidFill>
                  <a:srgbClr val="FF0000"/>
                </a:solidFill>
              </a:rPr>
              <a:t>Juno, queen of the gods</a:t>
            </a:r>
            <a:r>
              <a:rPr lang="en-US" sz="2200" dirty="0" smtClean="0">
                <a:solidFill>
                  <a:srgbClr val="FF0000"/>
                </a:solidFill>
              </a:rPr>
              <a:t>.</a:t>
            </a:r>
            <a:endParaRPr lang="en-US" sz="2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842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352426" y="685800"/>
            <a:ext cx="8639174" cy="5867400"/>
          </a:xfrm>
        </p:spPr>
        <p:txBody>
          <a:bodyPr>
            <a:normAutofit lnSpcReduction="10000"/>
          </a:bodyPr>
          <a:lstStyle/>
          <a:p>
            <a:r>
              <a:rPr lang="en-US" sz="2200" dirty="0"/>
              <a:t>July (Iulius) - </a:t>
            </a:r>
            <a:r>
              <a:rPr lang="en-US" sz="2200" dirty="0">
                <a:solidFill>
                  <a:srgbClr val="00B0F0"/>
                </a:solidFill>
              </a:rPr>
              <a:t>Renamed for Julius Caesar in 44 BC</a:t>
            </a:r>
            <a:r>
              <a:rPr lang="en-US" sz="2200" dirty="0"/>
              <a:t>, who was born in this month; 	Quintilis, Latin for fifth month, was the former name.</a:t>
            </a:r>
          </a:p>
          <a:p>
            <a:endParaRPr lang="en-US" sz="2200" dirty="0" smtClean="0"/>
          </a:p>
          <a:p>
            <a:r>
              <a:rPr lang="en-US" sz="2200" dirty="0" smtClean="0"/>
              <a:t>August </a:t>
            </a:r>
            <a:r>
              <a:rPr lang="en-US" sz="2200" dirty="0"/>
              <a:t>(Augustus) - Formerly Sextilis (sixth month in the Roman calendar); </a:t>
            </a:r>
            <a:r>
              <a:rPr lang="en-US" sz="2200" dirty="0" smtClean="0">
                <a:solidFill>
                  <a:srgbClr val="00B0F0"/>
                </a:solidFill>
              </a:rPr>
              <a:t>re-named for Augustus Caesar </a:t>
            </a:r>
            <a:r>
              <a:rPr lang="en-US" sz="2200" dirty="0" smtClean="0"/>
              <a:t>(Octavian).</a:t>
            </a:r>
            <a:endParaRPr lang="en-US" sz="2200" dirty="0"/>
          </a:p>
          <a:p>
            <a:endParaRPr lang="en-US" sz="2200" dirty="0" smtClean="0"/>
          </a:p>
          <a:p>
            <a:r>
              <a:rPr lang="en-US" sz="2200" dirty="0" smtClean="0"/>
              <a:t>September </a:t>
            </a:r>
            <a:r>
              <a:rPr lang="en-US" sz="2200" dirty="0"/>
              <a:t>- September, (</a:t>
            </a:r>
            <a:r>
              <a:rPr lang="en-US" sz="2200" dirty="0">
                <a:solidFill>
                  <a:srgbClr val="00B0F0"/>
                </a:solidFill>
              </a:rPr>
              <a:t>septem, Latin for 7</a:t>
            </a:r>
            <a:r>
              <a:rPr lang="en-US" sz="2200" dirty="0"/>
              <a:t>) the seventh month in the Julian calendar.</a:t>
            </a:r>
          </a:p>
          <a:p>
            <a:endParaRPr lang="en-US" sz="2200" dirty="0" smtClean="0"/>
          </a:p>
          <a:p>
            <a:r>
              <a:rPr lang="en-US" sz="2200" dirty="0" smtClean="0"/>
              <a:t>October </a:t>
            </a:r>
            <a:r>
              <a:rPr lang="en-US" sz="2200" dirty="0"/>
              <a:t>- </a:t>
            </a:r>
            <a:r>
              <a:rPr lang="en-US" sz="2200" dirty="0">
                <a:solidFill>
                  <a:srgbClr val="00B0F0"/>
                </a:solidFill>
              </a:rPr>
              <a:t>Eighth month</a:t>
            </a:r>
            <a:r>
              <a:rPr lang="en-US" sz="2200" dirty="0"/>
              <a:t> (octo, Latin for 8) in the Julian calendar. </a:t>
            </a:r>
          </a:p>
          <a:p>
            <a:endParaRPr lang="en-US" sz="2200" dirty="0" smtClean="0"/>
          </a:p>
          <a:p>
            <a:r>
              <a:rPr lang="en-US" sz="2200" dirty="0" smtClean="0"/>
              <a:t>November </a:t>
            </a:r>
            <a:r>
              <a:rPr lang="en-US" sz="2200" dirty="0"/>
              <a:t>- </a:t>
            </a:r>
            <a:r>
              <a:rPr lang="en-US" sz="2200" dirty="0">
                <a:solidFill>
                  <a:srgbClr val="00B0F0"/>
                </a:solidFill>
              </a:rPr>
              <a:t>Ninth Roman month </a:t>
            </a:r>
            <a:r>
              <a:rPr lang="en-US" sz="2200" dirty="0"/>
              <a:t>(novem, Latin for 9</a:t>
            </a:r>
            <a:r>
              <a:rPr lang="en-US" sz="2200" dirty="0" smtClean="0"/>
              <a:t>).</a:t>
            </a:r>
          </a:p>
          <a:p>
            <a:endParaRPr lang="en-US" sz="2200" dirty="0"/>
          </a:p>
          <a:p>
            <a:r>
              <a:rPr lang="en-US" sz="2200" dirty="0"/>
              <a:t>December – The year’s </a:t>
            </a:r>
            <a:r>
              <a:rPr lang="en-US" sz="2200" dirty="0">
                <a:solidFill>
                  <a:srgbClr val="00B0F0"/>
                </a:solidFill>
              </a:rPr>
              <a:t>T</a:t>
            </a:r>
            <a:r>
              <a:rPr lang="en-US" sz="2200" dirty="0" smtClean="0">
                <a:solidFill>
                  <a:srgbClr val="00B0F0"/>
                </a:solidFill>
              </a:rPr>
              <a:t>enth </a:t>
            </a:r>
            <a:r>
              <a:rPr lang="en-US" sz="2200" dirty="0">
                <a:solidFill>
                  <a:srgbClr val="00B0F0"/>
                </a:solidFill>
              </a:rPr>
              <a:t>month </a:t>
            </a:r>
            <a:r>
              <a:rPr lang="en-US" sz="2200" dirty="0"/>
              <a:t>(decem, Latin for 10).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69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381000" y="990600"/>
            <a:ext cx="8458200" cy="5562600"/>
          </a:xfrm>
        </p:spPr>
        <p:txBody>
          <a:bodyPr>
            <a:normAutofit fontScale="62500" lnSpcReduction="20000"/>
          </a:bodyPr>
          <a:lstStyle/>
          <a:p>
            <a:r>
              <a:rPr lang="en-US" sz="3200" dirty="0" smtClean="0"/>
              <a:t>At </a:t>
            </a:r>
            <a:r>
              <a:rPr lang="en-US" sz="3200" dirty="0" smtClean="0"/>
              <a:t>first, the Roman </a:t>
            </a:r>
            <a:r>
              <a:rPr lang="en-US" sz="3200" dirty="0"/>
              <a:t>week did not follow the modern 7</a:t>
            </a:r>
            <a:r>
              <a:rPr lang="en-US" sz="3200" dirty="0" smtClean="0"/>
              <a:t> </a:t>
            </a:r>
            <a:r>
              <a:rPr lang="en-US" sz="3200" dirty="0"/>
              <a:t>day format. Rather it was 9 days long, and it marked out the time between market days or </a:t>
            </a:r>
            <a:r>
              <a:rPr lang="en-US" sz="3200" i="1" dirty="0"/>
              <a:t>nundinae</a:t>
            </a:r>
            <a:r>
              <a:rPr lang="en-US" sz="3200" dirty="0"/>
              <a:t>. Our modern 7-day system was officially adopted by Constantine in the later years of the Roman Empire.</a:t>
            </a:r>
          </a:p>
          <a:p>
            <a:r>
              <a:rPr lang="en-US" dirty="0"/>
              <a:t>•	</a:t>
            </a:r>
            <a:r>
              <a:rPr lang="en-US" sz="3200" dirty="0"/>
              <a:t>Sunday ¬ - Dies Solis (</a:t>
            </a:r>
            <a:r>
              <a:rPr lang="en-US" sz="3200" dirty="0">
                <a:solidFill>
                  <a:srgbClr val="00B0F0"/>
                </a:solidFill>
              </a:rPr>
              <a:t>Sun’s day</a:t>
            </a:r>
            <a:r>
              <a:rPr lang="en-US" sz="3200" dirty="0"/>
              <a:t>) </a:t>
            </a:r>
          </a:p>
          <a:p>
            <a:r>
              <a:rPr lang="en-US" sz="3200" dirty="0"/>
              <a:t>•	Monday ¬-  Dies Lunae (</a:t>
            </a:r>
            <a:r>
              <a:rPr lang="en-US" sz="3200" dirty="0">
                <a:solidFill>
                  <a:srgbClr val="00B0F0"/>
                </a:solidFill>
              </a:rPr>
              <a:t>Moon’s day</a:t>
            </a:r>
            <a:r>
              <a:rPr lang="en-US" sz="3200" dirty="0"/>
              <a:t>) </a:t>
            </a:r>
          </a:p>
          <a:p>
            <a:r>
              <a:rPr lang="en-US" sz="3200" dirty="0"/>
              <a:t>•	Tuesday ¬ </a:t>
            </a:r>
            <a:r>
              <a:rPr lang="en-US" sz="3200" dirty="0" smtClean="0"/>
              <a:t>- </a:t>
            </a:r>
            <a:r>
              <a:rPr lang="en-US" sz="3200" dirty="0" smtClean="0">
                <a:solidFill>
                  <a:srgbClr val="00B0F0"/>
                </a:solidFill>
              </a:rPr>
              <a:t>“Tiw's </a:t>
            </a:r>
            <a:r>
              <a:rPr lang="en-US" sz="3200" dirty="0">
                <a:solidFill>
                  <a:srgbClr val="00B0F0"/>
                </a:solidFill>
              </a:rPr>
              <a:t>(Tiu's) </a:t>
            </a:r>
            <a:r>
              <a:rPr lang="en-US" sz="3200" dirty="0" smtClean="0">
                <a:solidFill>
                  <a:srgbClr val="00B0F0"/>
                </a:solidFill>
              </a:rPr>
              <a:t>day.” Named after </a:t>
            </a:r>
            <a:r>
              <a:rPr lang="en-US" sz="3200" dirty="0">
                <a:solidFill>
                  <a:srgbClr val="00B0F0"/>
                </a:solidFill>
              </a:rPr>
              <a:t>the </a:t>
            </a:r>
            <a:r>
              <a:rPr lang="en-US" sz="3200" dirty="0" smtClean="0">
                <a:solidFill>
                  <a:srgbClr val="00B0F0"/>
                </a:solidFill>
              </a:rPr>
              <a:t>Old </a:t>
            </a:r>
            <a:r>
              <a:rPr lang="en-US" sz="3200" dirty="0" smtClean="0">
                <a:solidFill>
                  <a:srgbClr val="00B0F0"/>
                </a:solidFill>
              </a:rPr>
              <a:t>	English/Germanic god </a:t>
            </a:r>
            <a:r>
              <a:rPr lang="en-US" sz="3200" dirty="0">
                <a:solidFill>
                  <a:srgbClr val="00B0F0"/>
                </a:solidFill>
              </a:rPr>
              <a:t>of </a:t>
            </a:r>
            <a:r>
              <a:rPr lang="en-US" sz="3200" dirty="0" smtClean="0">
                <a:solidFill>
                  <a:srgbClr val="00B0F0"/>
                </a:solidFill>
              </a:rPr>
              <a:t>war </a:t>
            </a:r>
            <a:r>
              <a:rPr lang="en-US" sz="3200" dirty="0">
                <a:solidFill>
                  <a:srgbClr val="00B0F0"/>
                </a:solidFill>
              </a:rPr>
              <a:t>and the sky. </a:t>
            </a:r>
            <a:r>
              <a:rPr lang="en-US" sz="3200" dirty="0"/>
              <a:t>He is identified with the </a:t>
            </a:r>
            <a:r>
              <a:rPr lang="en-US" sz="3200" dirty="0" smtClean="0"/>
              <a:t>	Norse </a:t>
            </a:r>
            <a:r>
              <a:rPr lang="en-US" sz="3200" dirty="0"/>
              <a:t>god </a:t>
            </a:r>
            <a:r>
              <a:rPr lang="en-US" sz="3200" dirty="0" smtClean="0"/>
              <a:t>Tyr.</a:t>
            </a:r>
            <a:endParaRPr lang="en-US" sz="3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/>
              <a:t>	Wednesday </a:t>
            </a:r>
            <a:r>
              <a:rPr lang="en-US" sz="3200" dirty="0"/>
              <a:t>¬-  </a:t>
            </a:r>
            <a:r>
              <a:rPr lang="en-US" sz="3200" dirty="0" smtClean="0"/>
              <a:t> </a:t>
            </a:r>
            <a:r>
              <a:rPr lang="en-US" sz="3200" dirty="0">
                <a:solidFill>
                  <a:srgbClr val="00B0F0"/>
                </a:solidFill>
              </a:rPr>
              <a:t>"Woden's </a:t>
            </a:r>
            <a:r>
              <a:rPr lang="en-US" sz="3200" dirty="0" smtClean="0">
                <a:solidFill>
                  <a:srgbClr val="00B0F0"/>
                </a:solidFill>
              </a:rPr>
              <a:t>day.“  </a:t>
            </a:r>
            <a:r>
              <a:rPr lang="en-US" sz="3200" dirty="0" smtClean="0"/>
              <a:t>Woden </a:t>
            </a:r>
            <a:r>
              <a:rPr lang="en-US" sz="3200" dirty="0"/>
              <a:t>is the </a:t>
            </a:r>
            <a:r>
              <a:rPr lang="en-US" sz="3200" dirty="0" smtClean="0"/>
              <a:t>chief Norse god also 	known as Odin.  </a:t>
            </a:r>
            <a:r>
              <a:rPr lang="en-US" sz="3200" dirty="0" smtClean="0">
                <a:solidFill>
                  <a:srgbClr val="00B0F0"/>
                </a:solidFill>
              </a:rPr>
              <a:t>He is the leader of the Norse gods.</a:t>
            </a:r>
          </a:p>
          <a:p>
            <a:r>
              <a:rPr lang="en-US" sz="3200" dirty="0" smtClean="0"/>
              <a:t>•	Thursday ¬- "</a:t>
            </a:r>
            <a:r>
              <a:rPr lang="en-US" sz="3200" dirty="0" smtClean="0">
                <a:solidFill>
                  <a:srgbClr val="00B0F0"/>
                </a:solidFill>
              </a:rPr>
              <a:t>Thor's day</a:t>
            </a:r>
            <a:r>
              <a:rPr lang="en-US" sz="3200" dirty="0" smtClean="0"/>
              <a:t>” </a:t>
            </a:r>
            <a:r>
              <a:rPr lang="en-US" sz="3200" i="1" dirty="0" smtClean="0"/>
              <a:t>or </a:t>
            </a:r>
            <a:r>
              <a:rPr lang="en-US" sz="3200" dirty="0" smtClean="0"/>
              <a:t>"thunder's day.“ </a:t>
            </a:r>
            <a:r>
              <a:rPr lang="en-US" sz="3200" dirty="0" smtClean="0">
                <a:solidFill>
                  <a:srgbClr val="00B0F0"/>
                </a:solidFill>
              </a:rPr>
              <a:t>Thor is the Norse 	god of thunder</a:t>
            </a:r>
            <a:r>
              <a:rPr lang="en-US" sz="3200" dirty="0" smtClean="0"/>
              <a:t>. He is represented as riding a fiery chariot.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	</a:t>
            </a:r>
            <a:r>
              <a:rPr lang="en-US" sz="3200" dirty="0" smtClean="0"/>
              <a:t>Friday </a:t>
            </a:r>
            <a:r>
              <a:rPr lang="en-US" sz="3200" dirty="0"/>
              <a:t>– </a:t>
            </a:r>
            <a:r>
              <a:rPr lang="en-US" sz="3200" dirty="0" smtClean="0">
                <a:solidFill>
                  <a:srgbClr val="00B0F0"/>
                </a:solidFill>
              </a:rPr>
              <a:t>Frija’s day</a:t>
            </a:r>
            <a:r>
              <a:rPr lang="en-US" sz="3200" dirty="0" smtClean="0"/>
              <a:t>. Freya </a:t>
            </a:r>
            <a:r>
              <a:rPr lang="en-US" sz="3200" dirty="0"/>
              <a:t>is the </a:t>
            </a:r>
            <a:r>
              <a:rPr lang="en-US" sz="3200" dirty="0" smtClean="0">
                <a:solidFill>
                  <a:srgbClr val="00B0F0"/>
                </a:solidFill>
              </a:rPr>
              <a:t>Norse </a:t>
            </a:r>
            <a:r>
              <a:rPr lang="en-US" sz="3200" dirty="0">
                <a:solidFill>
                  <a:srgbClr val="00B0F0"/>
                </a:solidFill>
              </a:rPr>
              <a:t>goddess </a:t>
            </a:r>
            <a:r>
              <a:rPr lang="en-US" sz="3200" dirty="0" smtClean="0">
                <a:solidFill>
                  <a:srgbClr val="00B0F0"/>
                </a:solidFill>
              </a:rPr>
              <a:t>of love.  She is fond </a:t>
            </a:r>
            <a:r>
              <a:rPr lang="en-US" sz="3200" dirty="0" smtClean="0">
                <a:solidFill>
                  <a:srgbClr val="00B0F0"/>
                </a:solidFill>
              </a:rPr>
              <a:t>	of flowers </a:t>
            </a:r>
            <a:r>
              <a:rPr lang="en-US" sz="3200" dirty="0" smtClean="0">
                <a:solidFill>
                  <a:srgbClr val="00B0F0"/>
                </a:solidFill>
              </a:rPr>
              <a:t>and fairies. </a:t>
            </a:r>
            <a:r>
              <a:rPr lang="en-US" sz="3200" dirty="0" smtClean="0"/>
              <a:t>Some sources say </a:t>
            </a:r>
            <a:r>
              <a:rPr lang="en-US" sz="3200" dirty="0" smtClean="0">
                <a:solidFill>
                  <a:srgbClr val="00B0F0"/>
                </a:solidFill>
              </a:rPr>
              <a:t>Friday is named after Frigg, 	Odin’s wife, the goddess of marriage.</a:t>
            </a:r>
            <a:endParaRPr lang="en-US" sz="3200" dirty="0"/>
          </a:p>
          <a:p>
            <a:r>
              <a:rPr lang="en-US" sz="3200" dirty="0"/>
              <a:t>•	Saturday ¬-  Dies Saturni (</a:t>
            </a:r>
            <a:r>
              <a:rPr lang="en-US" sz="3200" dirty="0">
                <a:solidFill>
                  <a:srgbClr val="00B0F0"/>
                </a:solidFill>
              </a:rPr>
              <a:t>day of Saturn</a:t>
            </a:r>
            <a:r>
              <a:rPr lang="en-US" sz="3200" dirty="0" smtClean="0"/>
              <a:t>)</a:t>
            </a:r>
            <a:endParaRPr lang="en-US" sz="3200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52426" y="228600"/>
            <a:ext cx="768096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Roman Week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62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381000" y="1905000"/>
            <a:ext cx="7680960" cy="4724400"/>
          </a:xfrm>
        </p:spPr>
        <p:txBody>
          <a:bodyPr/>
          <a:lstStyle/>
          <a:p>
            <a:r>
              <a:rPr lang="en-US" i="1" dirty="0" smtClean="0"/>
              <a:t>dies lunae</a:t>
            </a:r>
          </a:p>
          <a:p>
            <a:r>
              <a:rPr lang="en-US" i="1" dirty="0" smtClean="0"/>
              <a:t>dies Martis</a:t>
            </a:r>
          </a:p>
          <a:p>
            <a:r>
              <a:rPr lang="en-US" i="1" dirty="0"/>
              <a:t>dies </a:t>
            </a:r>
            <a:r>
              <a:rPr lang="en-US" i="1" dirty="0" smtClean="0"/>
              <a:t>Mercurii</a:t>
            </a:r>
            <a:endParaRPr lang="en-US" dirty="0"/>
          </a:p>
          <a:p>
            <a:r>
              <a:rPr lang="en-US" i="1" dirty="0"/>
              <a:t>dies Jovis</a:t>
            </a:r>
            <a:r>
              <a:rPr lang="en-US" dirty="0"/>
              <a:t> </a:t>
            </a:r>
            <a:endParaRPr lang="en-US" dirty="0" smtClean="0"/>
          </a:p>
          <a:p>
            <a:r>
              <a:rPr lang="en-US" i="1" dirty="0"/>
              <a:t>dies </a:t>
            </a:r>
            <a:r>
              <a:rPr lang="en-US" i="1" dirty="0" smtClean="0"/>
              <a:t>Veneris</a:t>
            </a:r>
          </a:p>
          <a:p>
            <a:r>
              <a:rPr lang="en-US" i="1" dirty="0"/>
              <a:t>d</a:t>
            </a:r>
            <a:r>
              <a:rPr lang="en-US" i="1" dirty="0" smtClean="0"/>
              <a:t>ies Saturni</a:t>
            </a:r>
          </a:p>
          <a:p>
            <a:r>
              <a:rPr lang="en-US" i="1" dirty="0"/>
              <a:t>dies solis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-59611"/>
            <a:ext cx="7680960" cy="1066800"/>
          </a:xfrm>
        </p:spPr>
        <p:txBody>
          <a:bodyPr/>
          <a:lstStyle/>
          <a:p>
            <a:r>
              <a:rPr lang="en-US" dirty="0" smtClean="0"/>
              <a:t>Days of the Week 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219200"/>
            <a:ext cx="4205287" cy="3025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002085"/>
            <a:ext cx="2819398" cy="429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455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875" y="2197100"/>
            <a:ext cx="3667125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00" y="397301"/>
            <a:ext cx="922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Mythology in Medicine</a:t>
            </a:r>
            <a:endParaRPr lang="en-US" sz="4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197100"/>
            <a:ext cx="49784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5439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aduceus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990600"/>
            <a:ext cx="3510568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038600" y="1127008"/>
            <a:ext cx="4572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 smtClean="0"/>
              <a:t>If you've ever been to a hospital or flipped through a phone book looking up a physician, you've seen the image: two serpents criss-crossed around a staff topped by a round knob and flanked by wings. This is known as the </a:t>
            </a:r>
            <a:r>
              <a:rPr lang="en-US" sz="2800" dirty="0" smtClean="0">
                <a:solidFill>
                  <a:srgbClr val="00B0F0"/>
                </a:solidFill>
              </a:rPr>
              <a:t>CADUCEUS, </a:t>
            </a:r>
            <a:r>
              <a:rPr lang="en-US" sz="2800" dirty="0" smtClean="0"/>
              <a:t>and it has been the symbol of the American </a:t>
            </a:r>
            <a:r>
              <a:rPr lang="en-US" sz="2800" dirty="0" smtClean="0">
                <a:solidFill>
                  <a:srgbClr val="00B0F0"/>
                </a:solidFill>
              </a:rPr>
              <a:t>medical</a:t>
            </a:r>
            <a:r>
              <a:rPr lang="en-US" sz="2800" dirty="0" smtClean="0"/>
              <a:t> </a:t>
            </a:r>
            <a:r>
              <a:rPr lang="en-US" sz="2800" dirty="0" smtClean="0">
                <a:solidFill>
                  <a:srgbClr val="00B0F0"/>
                </a:solidFill>
              </a:rPr>
              <a:t>profession</a:t>
            </a:r>
            <a:r>
              <a:rPr lang="en-US" sz="2800" dirty="0" smtClean="0"/>
              <a:t> for nearly a hundred years.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1770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87644"/>
            <a:ext cx="4572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200" dirty="0" smtClean="0"/>
              <a:t>The </a:t>
            </a:r>
            <a:r>
              <a:rPr lang="en-US" sz="2200" dirty="0" smtClean="0">
                <a:solidFill>
                  <a:srgbClr val="00B0F0"/>
                </a:solidFill>
              </a:rPr>
              <a:t>CADUCEUS</a:t>
            </a:r>
            <a:r>
              <a:rPr lang="en-US" sz="2200" dirty="0" smtClean="0"/>
              <a:t> was the staff of </a:t>
            </a:r>
            <a:r>
              <a:rPr lang="en-US" sz="2200" dirty="0" smtClean="0">
                <a:solidFill>
                  <a:srgbClr val="00B0F0"/>
                </a:solidFill>
              </a:rPr>
              <a:t>Hermes</a:t>
            </a:r>
            <a:r>
              <a:rPr lang="en-US" sz="2200" dirty="0" smtClean="0"/>
              <a:t> (</a:t>
            </a:r>
            <a:r>
              <a:rPr lang="en-US" sz="2200" dirty="0" smtClean="0">
                <a:solidFill>
                  <a:srgbClr val="00B0F0"/>
                </a:solidFill>
              </a:rPr>
              <a:t>Mercury</a:t>
            </a:r>
            <a:r>
              <a:rPr lang="en-US" sz="2200" dirty="0" smtClean="0"/>
              <a:t>) the messenger god, and hence the divine deliverer of information. In the 19th century, a medical publisher used the symbol prominently on its texts, and thereby began the association of the </a:t>
            </a:r>
            <a:r>
              <a:rPr lang="en-US" sz="2200" dirty="0" smtClean="0">
                <a:solidFill>
                  <a:srgbClr val="00B0F0"/>
                </a:solidFill>
              </a:rPr>
              <a:t>CADUCEUS </a:t>
            </a:r>
            <a:r>
              <a:rPr lang="en-US" sz="2200" dirty="0" smtClean="0"/>
              <a:t>with medicine. A symbol first representative of wisdom, eloquence, and communication, thus became the common logo for those in the health profession. </a:t>
            </a:r>
            <a:endParaRPr lang="en-US" sz="2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3477" y="2590800"/>
            <a:ext cx="2485123" cy="2342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9400" y="4648200"/>
            <a:ext cx="42418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ASKLEPIOS (or Asclepius) was </a:t>
            </a:r>
            <a:r>
              <a:rPr lang="en-US" sz="2200" dirty="0" smtClean="0"/>
              <a:t>the Greek </a:t>
            </a:r>
            <a:r>
              <a:rPr lang="en-US" sz="2200" dirty="0"/>
              <a:t> </a:t>
            </a:r>
            <a:r>
              <a:rPr lang="en-US" sz="2200" dirty="0" smtClean="0"/>
              <a:t>god of medicine and the son of Apollo.</a:t>
            </a:r>
            <a:r>
              <a:rPr lang="en-US" sz="2200" dirty="0"/>
              <a:t> </a:t>
            </a:r>
            <a:r>
              <a:rPr lang="en-US" sz="2200" dirty="0" smtClean="0"/>
              <a:t> Asclepius was </a:t>
            </a:r>
            <a:r>
              <a:rPr lang="en-US" sz="2200" dirty="0"/>
              <a:t>depicted as a kindly, bearded man holding a serpent-entwined </a:t>
            </a:r>
            <a:r>
              <a:rPr lang="en-US" sz="2200" dirty="0" smtClean="0"/>
              <a:t>staff.</a:t>
            </a:r>
            <a:endParaRPr lang="en-US" sz="22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300" y="1828800"/>
            <a:ext cx="1988481" cy="4855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386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99" y="1295400"/>
            <a:ext cx="3201825" cy="385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205307"/>
            <a:ext cx="2895600" cy="4447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5952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ylar">
  <a:themeElements>
    <a:clrScheme name="Mylar">
      <a:dk1>
        <a:srgbClr val="000000"/>
      </a:dk1>
      <a:lt1>
        <a:srgbClr val="FFFFFF"/>
      </a:lt1>
      <a:dk2>
        <a:srgbClr val="656162"/>
      </a:dk2>
      <a:lt2>
        <a:srgbClr val="E0DACC"/>
      </a:lt2>
      <a:accent1>
        <a:srgbClr val="4A5A7A"/>
      </a:accent1>
      <a:accent2>
        <a:srgbClr val="F7BD40"/>
      </a:accent2>
      <a:accent3>
        <a:srgbClr val="975C00"/>
      </a:accent3>
      <a:accent4>
        <a:srgbClr val="754D41"/>
      </a:accent4>
      <a:accent5>
        <a:srgbClr val="838995"/>
      </a:accent5>
      <a:accent6>
        <a:srgbClr val="687B66"/>
      </a:accent6>
      <a:hlink>
        <a:srgbClr val="B5740B"/>
      </a:hlink>
      <a:folHlink>
        <a:srgbClr val="7483A0"/>
      </a:folHlink>
    </a:clrScheme>
    <a:fontScheme name="Mylar">
      <a:maj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ylar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25400" h="508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tint val="100000"/>
                <a:shade val="30000"/>
                <a:alpha val="100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lumMod val="80000"/>
              </a:schemeClr>
              <a:schemeClr val="phClr">
                <a:tint val="50000"/>
                <a:lumMod val="1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TC101790491[[fn=Mylar]]</Template>
  <TotalTime>5323</TotalTime>
  <Words>550</Words>
  <Application>Microsoft Office PowerPoint</Application>
  <PresentationFormat>On-screen Show (4:3)</PresentationFormat>
  <Paragraphs>64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Mylar</vt:lpstr>
      <vt:lpstr>Cultural Connections</vt:lpstr>
      <vt:lpstr>PowerPoint Presentation</vt:lpstr>
      <vt:lpstr>PowerPoint Presentation</vt:lpstr>
      <vt:lpstr>The Roman Week</vt:lpstr>
      <vt:lpstr>Days of the Week </vt:lpstr>
      <vt:lpstr>PowerPoint Presentation</vt:lpstr>
      <vt:lpstr>PowerPoint Presentation</vt:lpstr>
      <vt:lpstr>PowerPoint Presentation</vt:lpstr>
      <vt:lpstr>PowerPoint Presentation</vt:lpstr>
      <vt:lpstr>Mythology in Advertising</vt:lpstr>
      <vt:lpstr>Mythology in Science</vt:lpstr>
      <vt:lpstr>Mythology in Government</vt:lpstr>
      <vt:lpstr>PowerPoint Presentation</vt:lpstr>
      <vt:lpstr>PowerPoint Presentation</vt:lpstr>
      <vt:lpstr>Mythology in  Business</vt:lpstr>
      <vt:lpstr>Mythology in Business</vt:lpstr>
      <vt:lpstr> 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ebony</dc:creator>
  <cp:lastModifiedBy>Betty</cp:lastModifiedBy>
  <cp:revision>46</cp:revision>
  <dcterms:created xsi:type="dcterms:W3CDTF">2013-04-10T03:33:32Z</dcterms:created>
  <dcterms:modified xsi:type="dcterms:W3CDTF">2016-09-02T13:48:30Z</dcterms:modified>
</cp:coreProperties>
</file>